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1"/>
  </p:notesMasterIdLst>
  <p:sldIdLst>
    <p:sldId id="257" r:id="rId5"/>
    <p:sldId id="340" r:id="rId6"/>
    <p:sldId id="362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8" autoAdjust="0"/>
    <p:restoredTop sz="93454" autoAdjust="0"/>
  </p:normalViewPr>
  <p:slideViewPr>
    <p:cSldViewPr snapToGrid="0">
      <p:cViewPr varScale="1">
        <p:scale>
          <a:sx n="83" d="100"/>
          <a:sy n="83" d="100"/>
        </p:scale>
        <p:origin x="108" y="18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8990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60771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67173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50677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92371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86432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41179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98036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8721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7862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70148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09547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79465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12636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12387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313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24756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93583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34630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3097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98500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85138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133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128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2326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390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00388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558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82496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41528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8338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48121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774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0094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22/05/2024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Introduction to Natural Language</a:t>
            </a:r>
            <a:br>
              <a:rPr lang="en-US" sz="5000" b="1" dirty="0"/>
            </a:br>
            <a:r>
              <a:rPr lang="en-US" sz="5000" b="1" dirty="0"/>
              <a:t>Processing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DA7C1-4AF6-2E1D-3639-BD43FB51B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65" y="1773430"/>
            <a:ext cx="10872866" cy="36242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02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D4F4C-22A6-04D7-8EAE-C4DC5DA7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2" y="1605819"/>
            <a:ext cx="11169252" cy="36463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9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D4F4C-22A6-04D7-8EAE-C4DC5DA7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36" y="1352640"/>
            <a:ext cx="4996405" cy="16311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094405-DB24-6050-E727-59C97DD97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61" y="1335480"/>
            <a:ext cx="4996405" cy="16654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8BF01-B312-8FF4-B293-9C1812EDA619}"/>
              </a:ext>
            </a:extLst>
          </p:cNvPr>
          <p:cNvSpPr txBox="1"/>
          <p:nvPr/>
        </p:nvSpPr>
        <p:spPr>
          <a:xfrm>
            <a:off x="684960" y="3564665"/>
            <a:ext cx="108220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For an </a:t>
            </a:r>
            <a:r>
              <a:rPr lang="en-US" sz="2400" b="1" dirty="0">
                <a:latin typeface="Calibri (Body)"/>
              </a:rPr>
              <a:t>anagram</a:t>
            </a:r>
            <a:r>
              <a:rPr lang="en-US" sz="2400" dirty="0">
                <a:latin typeface="Calibri (Body)"/>
              </a:rPr>
              <a:t> like stressed and desserts, neural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networks sees these two words as the same input</a:t>
            </a:r>
            <a:r>
              <a:rPr lang="en-US" sz="2400" dirty="0">
                <a:latin typeface="Calibri (Body)"/>
              </a:rPr>
              <a:t>. Thus, we cannot assign each number a letter.</a:t>
            </a:r>
          </a:p>
        </p:txBody>
      </p:sp>
    </p:spTree>
    <p:extLst>
      <p:ext uri="{BB962C8B-B14F-4D97-AF65-F5344CB8AC3E}">
        <p14:creationId xmlns:p14="http://schemas.microsoft.com/office/powerpoint/2010/main" val="244739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Text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D4F4C-22A6-04D7-8EAE-C4DC5DA7C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636" y="1352640"/>
            <a:ext cx="4996405" cy="163114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094405-DB24-6050-E727-59C97DD97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61" y="1335480"/>
            <a:ext cx="4996405" cy="16654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08BF01-B312-8FF4-B293-9C1812EDA619}"/>
              </a:ext>
            </a:extLst>
          </p:cNvPr>
          <p:cNvSpPr txBox="1"/>
          <p:nvPr/>
        </p:nvSpPr>
        <p:spPr>
          <a:xfrm>
            <a:off x="684960" y="3564665"/>
            <a:ext cx="108220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For natural language processing, we want to </a:t>
            </a:r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process the meaning and sentiment of the words</a:t>
            </a:r>
            <a:r>
              <a:rPr lang="en-US" sz="2400" dirty="0">
                <a:latin typeface="Calibri (Body)"/>
              </a:rPr>
              <a:t> which requires looking at the words not just the letters that make up the words.</a:t>
            </a:r>
          </a:p>
        </p:txBody>
      </p:sp>
    </p:spTree>
    <p:extLst>
      <p:ext uri="{BB962C8B-B14F-4D97-AF65-F5344CB8AC3E}">
        <p14:creationId xmlns:p14="http://schemas.microsoft.com/office/powerpoint/2010/main" val="365279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Turning Words into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B2792-64EB-4618-7C2F-090F7A0C0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518" y="1317125"/>
            <a:ext cx="6528964" cy="28764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81D294-C01D-0207-5FF3-D42C874C4B33}"/>
              </a:ext>
            </a:extLst>
          </p:cNvPr>
          <p:cNvSpPr txBox="1"/>
          <p:nvPr/>
        </p:nvSpPr>
        <p:spPr>
          <a:xfrm>
            <a:off x="511372" y="4474055"/>
            <a:ext cx="8402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We can represent whole words as numbers.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5079210"/>
            <a:ext cx="10334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In this example, the second sentence also has the words “</a:t>
            </a:r>
            <a:r>
              <a:rPr lang="en-US" sz="2400" b="1" dirty="0">
                <a:latin typeface="Calibri (Body)"/>
              </a:rPr>
              <a:t>ice</a:t>
            </a:r>
            <a:r>
              <a:rPr lang="en-US" sz="2400" dirty="0">
                <a:latin typeface="Calibri (Body)"/>
              </a:rPr>
              <a:t>” and “</a:t>
            </a:r>
            <a:r>
              <a:rPr lang="en-US" sz="2400" b="1" dirty="0">
                <a:latin typeface="Calibri (Body)"/>
              </a:rPr>
              <a:t>cream</a:t>
            </a:r>
            <a:r>
              <a:rPr lang="en-US" sz="2400" dirty="0">
                <a:latin typeface="Calibri (Body)"/>
              </a:rPr>
              <a:t>” and these words </a:t>
            </a:r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have the same numerical value </a:t>
            </a:r>
            <a:r>
              <a:rPr lang="en-US" sz="2400" dirty="0">
                <a:latin typeface="Calibri (Body)"/>
              </a:rPr>
              <a:t>in the first and second sentence. </a:t>
            </a:r>
          </a:p>
        </p:txBody>
      </p:sp>
    </p:spTree>
    <p:extLst>
      <p:ext uri="{BB962C8B-B14F-4D97-AF65-F5344CB8AC3E}">
        <p14:creationId xmlns:p14="http://schemas.microsoft.com/office/powerpoint/2010/main" val="3109060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Tokening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558071"/>
            <a:ext cx="11169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</a:t>
            </a:r>
            <a:r>
              <a:rPr lang="en-US" sz="2400" b="1" dirty="0">
                <a:latin typeface="Consolas" panose="020B0609020204030204" pitchFamily="49" charset="0"/>
              </a:rPr>
              <a:t>Tokenizer</a:t>
            </a:r>
            <a:r>
              <a:rPr lang="en-US" sz="2400" dirty="0">
                <a:latin typeface="Calibri (Body)"/>
              </a:rPr>
              <a:t> to tokenize text (to get a number for each word)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DC957-6FD8-2CFC-8752-FD379687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46" y="2408726"/>
            <a:ext cx="11242878" cy="25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3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Tokening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558071"/>
            <a:ext cx="11169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</a:t>
            </a:r>
            <a:r>
              <a:rPr lang="en-US" sz="2400" b="1" dirty="0" err="1">
                <a:latin typeface="Consolas" panose="020B0609020204030204" pitchFamily="49" charset="0"/>
              </a:rPr>
              <a:t>fit_on_texts</a:t>
            </a:r>
            <a:r>
              <a:rPr lang="en-US" sz="2400" b="1" dirty="0">
                <a:latin typeface="Consolas" panose="020B0609020204030204" pitchFamily="49" charset="0"/>
              </a:rPr>
              <a:t>() </a:t>
            </a:r>
            <a:r>
              <a:rPr lang="en-US" sz="2400" dirty="0">
                <a:latin typeface="Calibri (Body)"/>
              </a:rPr>
              <a:t>to turn words into tokens to get the word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9C778-93A6-BF6A-C3D9-1D422CD1E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1" y="2192914"/>
            <a:ext cx="11169253" cy="361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8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Word Index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311765"/>
            <a:ext cx="11169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.</a:t>
            </a:r>
            <a:r>
              <a:rPr lang="en-US" sz="2400" b="1" dirty="0" err="1">
                <a:latin typeface="Consolas" panose="020B0609020204030204" pitchFamily="49" charset="0"/>
              </a:rPr>
              <a:t>word_index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latin typeface="Calibri (Body)"/>
              </a:rPr>
              <a:t>to return the word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8F0E4-9064-2724-6F71-5D682678B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2" y="2155750"/>
            <a:ext cx="11169252" cy="35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1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Word Sequence Matters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928945" y="1196962"/>
            <a:ext cx="103341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As we have seen, just assigning numbers to letters is not enough. 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Similarly, It is also not enough to assign numerical values to words. </a:t>
            </a:r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Word Sequence matters!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A95DE-1557-8AEE-740F-616EA449382A}"/>
              </a:ext>
            </a:extLst>
          </p:cNvPr>
          <p:cNvSpPr txBox="1"/>
          <p:nvPr/>
        </p:nvSpPr>
        <p:spPr>
          <a:xfrm>
            <a:off x="928945" y="3142939"/>
            <a:ext cx="54718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Throwing words together in any old sequence can result in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nonsense</a:t>
            </a:r>
            <a:r>
              <a:rPr lang="en-US" sz="2400" dirty="0">
                <a:latin typeface="Calibri (Body)"/>
              </a:rPr>
              <a:t>:</a:t>
            </a:r>
          </a:p>
          <a:p>
            <a:pPr algn="l"/>
            <a:endParaRPr lang="en-US" sz="2400" b="1" dirty="0">
              <a:solidFill>
                <a:srgbClr val="00B050"/>
              </a:solidFill>
              <a:latin typeface="Calibri (Body)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Chase dogs my squirrels to like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 (Body)"/>
              </a:rPr>
              <a:t>Dogs squirrels like my chase 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5F737-4CEC-CC3F-2F7B-725FA547C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717" y="2685034"/>
            <a:ext cx="4027989" cy="33070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3286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Word Sequence Matters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311765"/>
            <a:ext cx="116643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Even sentences that make sense grammatically do not always make sense</a:t>
            </a:r>
          </a:p>
          <a:p>
            <a:pPr algn="l"/>
            <a:r>
              <a:rPr lang="en-US" sz="2400" dirty="0">
                <a:latin typeface="Calibri (Body)"/>
              </a:rPr>
              <a:t> in a typical context.</a:t>
            </a:r>
            <a:endParaRPr lang="en-US" sz="2400" b="1" dirty="0">
              <a:solidFill>
                <a:srgbClr val="00B050"/>
              </a:solidFill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A95DE-1557-8AEE-740F-616EA449382A}"/>
              </a:ext>
            </a:extLst>
          </p:cNvPr>
          <p:cNvSpPr txBox="1"/>
          <p:nvPr/>
        </p:nvSpPr>
        <p:spPr>
          <a:xfrm>
            <a:off x="511372" y="2940945"/>
            <a:ext cx="57621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latin typeface="Calibri (Body)"/>
              </a:rPr>
              <a:t>My dogs like to chase squirrels</a:t>
            </a:r>
          </a:p>
          <a:p>
            <a:pPr algn="l"/>
            <a:endParaRPr lang="en-US" sz="3200" b="1" dirty="0">
              <a:latin typeface="Calibri (Body)"/>
            </a:endParaRPr>
          </a:p>
          <a:p>
            <a:pPr algn="l"/>
            <a:r>
              <a:rPr lang="en-US" sz="3200" b="1" dirty="0">
                <a:latin typeface="Calibri (Body)"/>
              </a:rPr>
              <a:t>My squirrels like to chase dogs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D5C6C-573C-BBAA-5E09-FACF1037D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990" y="2127523"/>
            <a:ext cx="4577848" cy="36949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495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61" y="359228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(Body)"/>
            </a:endParaRPr>
          </a:p>
          <a:p>
            <a:pPr algn="l"/>
            <a:endParaRPr lang="en-US" sz="2900" b="1" dirty="0"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latin typeface="Calibri (Body)"/>
              </a:rPr>
              <a:t>What is Natural Language Processing?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Why NLP is important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Tokenization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Word Sequence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Padding and Truncating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Tokenization of Large Datasets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Turn sentences into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3" y="1311765"/>
            <a:ext cx="11416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Use </a:t>
            </a:r>
            <a:r>
              <a:rPr lang="en-US" sz="2400" b="1" dirty="0" err="1">
                <a:latin typeface="Consolas" panose="020B0609020204030204" pitchFamily="49" charset="0"/>
              </a:rPr>
              <a:t>texts_to_sequences</a:t>
            </a:r>
            <a:r>
              <a:rPr lang="en-US" sz="2400" b="1" dirty="0">
                <a:latin typeface="Consolas" panose="020B0609020204030204" pitchFamily="49" charset="0"/>
              </a:rPr>
              <a:t>() </a:t>
            </a:r>
            <a:r>
              <a:rPr lang="en-US" sz="2400" dirty="0">
                <a:latin typeface="Calibri (Body)"/>
              </a:rPr>
              <a:t>to turn sentences into sequences</a:t>
            </a:r>
            <a:endParaRPr lang="en-US" sz="2400" b="1" dirty="0">
              <a:solidFill>
                <a:srgbClr val="00B050"/>
              </a:solidFill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A35ACE-712E-FCCF-04D8-0B3A8318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42" y="3184166"/>
            <a:ext cx="11664312" cy="2532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8E0C15-DDB4-5C04-C9C6-BA854C9B0E5F}"/>
              </a:ext>
            </a:extLst>
          </p:cNvPr>
          <p:cNvSpPr txBox="1"/>
          <p:nvPr/>
        </p:nvSpPr>
        <p:spPr>
          <a:xfrm>
            <a:off x="511373" y="2070703"/>
            <a:ext cx="111692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‘My favorite food is ice cream’,</a:t>
            </a:r>
          </a:p>
          <a:p>
            <a:pPr algn="l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‘do you like ice cream too?,</a:t>
            </a:r>
          </a:p>
        </p:txBody>
      </p:sp>
    </p:spTree>
    <p:extLst>
      <p:ext uri="{BB962C8B-B14F-4D97-AF65-F5344CB8AC3E}">
        <p14:creationId xmlns:p14="http://schemas.microsoft.com/office/powerpoint/2010/main" val="2666252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OOV token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1" y="1536863"/>
            <a:ext cx="11416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Sometimes sentences being sequenced will contain words that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are not in the word index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3133" y="2342026"/>
            <a:ext cx="72475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To handle these situations, you could specify an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“Out of vocabulary” </a:t>
            </a:r>
            <a:r>
              <a:rPr lang="en-US" sz="2400" dirty="0">
                <a:latin typeface="Calibri (Body)"/>
              </a:rPr>
              <a:t>or OOV token when you create the tokenizer.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DFF50-B857-0CD9-1B16-939E0CD70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070" y="2379351"/>
            <a:ext cx="3749319" cy="29985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642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OOV token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DB340F-1192-59CC-A4D0-93D89D6D5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72" y="1187241"/>
            <a:ext cx="10887856" cy="448351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595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Checking the word index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6589E-F2E6-A47E-58E9-664D99115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13" y="1262032"/>
            <a:ext cx="11878973" cy="43339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565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Sequence a new sentence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6FE10-79FE-FAF9-E744-17A866DAC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2" y="1164479"/>
            <a:ext cx="11802256" cy="4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48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do we need an OOV?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5722A-1448-3DA1-9B5D-A653CD794F28}"/>
              </a:ext>
            </a:extLst>
          </p:cNvPr>
          <p:cNvSpPr txBox="1"/>
          <p:nvPr/>
        </p:nvSpPr>
        <p:spPr>
          <a:xfrm>
            <a:off x="511372" y="1525288"/>
            <a:ext cx="11416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When training a neural network, you train the model with a known dataset and validate and predict with datasets that the model has not seen yet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1" y="2474579"/>
            <a:ext cx="111692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It is very likely that the validation and prediction text will contain words that are not in the word index.</a:t>
            </a:r>
          </a:p>
        </p:txBody>
      </p:sp>
    </p:spTree>
    <p:extLst>
      <p:ext uri="{BB962C8B-B14F-4D97-AF65-F5344CB8AC3E}">
        <p14:creationId xmlns:p14="http://schemas.microsoft.com/office/powerpoint/2010/main" val="950219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Preparing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Calibri (Body)"/>
              </a:rPr>
              <a:t> Tokenize the data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Calibri (Body)"/>
              </a:rPr>
              <a:t> Create sequences for the sentences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3200" dirty="0">
                <a:latin typeface="Calibri (Body)"/>
              </a:rPr>
              <a:t> Make the sequences have the same length</a:t>
            </a:r>
          </a:p>
        </p:txBody>
      </p:sp>
    </p:spTree>
    <p:extLst>
      <p:ext uri="{BB962C8B-B14F-4D97-AF65-F5344CB8AC3E}">
        <p14:creationId xmlns:p14="http://schemas.microsoft.com/office/powerpoint/2010/main" val="336527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When we are using images as an input to our neural network,  we needed to make sure that all of the images are of the same size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. The input data must all have the same shape</a:t>
            </a:r>
            <a:r>
              <a:rPr lang="en-US" sz="2400" dirty="0">
                <a:latin typeface="Calibri (Body)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1B67E-895C-8624-D0F0-5D40805D5D44}"/>
              </a:ext>
            </a:extLst>
          </p:cNvPr>
          <p:cNvSpPr txBox="1"/>
          <p:nvPr/>
        </p:nvSpPr>
        <p:spPr>
          <a:xfrm>
            <a:off x="511371" y="3013501"/>
            <a:ext cx="111692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It is the same thing with text data, we also need to make sure all the sequences are of the same length. </a:t>
            </a:r>
            <a:r>
              <a:rPr lang="en-US" sz="2400" b="1" dirty="0">
                <a:solidFill>
                  <a:srgbClr val="FF0000"/>
                </a:solidFill>
                <a:latin typeface="Calibri (Body)"/>
              </a:rPr>
              <a:t>Not every sentence will be the same length!</a:t>
            </a:r>
          </a:p>
        </p:txBody>
      </p:sp>
    </p:spTree>
    <p:extLst>
      <p:ext uri="{BB962C8B-B14F-4D97-AF65-F5344CB8AC3E}">
        <p14:creationId xmlns:p14="http://schemas.microsoft.com/office/powerpoint/2010/main" val="242632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CD775-41A1-C1FF-BCCB-34852208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0" y="3614941"/>
            <a:ext cx="10577426" cy="2068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3" y="1293985"/>
            <a:ext cx="11169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onsolas" panose="020B0609020204030204" pitchFamily="49" charset="0"/>
              </a:rPr>
              <a:t>I like hot chocolate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4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onsolas" panose="020B0609020204030204" pitchFamily="49" charset="0"/>
              </a:rPr>
              <a:t>My dogs and my hedgehog like kibble but my squirrel prefers grapes and my chickens like ice cream, preferably vanilla</a:t>
            </a:r>
          </a:p>
        </p:txBody>
      </p:sp>
    </p:spTree>
    <p:extLst>
      <p:ext uri="{BB962C8B-B14F-4D97-AF65-F5344CB8AC3E}">
        <p14:creationId xmlns:p14="http://schemas.microsoft.com/office/powerpoint/2010/main" val="2110635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1" y="1326207"/>
            <a:ext cx="111692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I like hot chocolate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[4, 2, 5, 6]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D352-3959-FE9B-D8F0-0C27AB9A2153}"/>
              </a:ext>
            </a:extLst>
          </p:cNvPr>
          <p:cNvSpPr txBox="1"/>
          <p:nvPr/>
        </p:nvSpPr>
        <p:spPr>
          <a:xfrm>
            <a:off x="309698" y="2931932"/>
            <a:ext cx="115725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My dogs and my hedgehog like kibble but my squirrel prefers grapes and my chickens like ice cream, preferably vanilla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[1, 7, 3, 1, 8, 2, 9, 10, 1, 11, 12, 13, 3, 1, 14, 2,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15, 16, 17, 18]</a:t>
            </a:r>
          </a:p>
        </p:txBody>
      </p:sp>
    </p:spTree>
    <p:extLst>
      <p:ext uri="{BB962C8B-B14F-4D97-AF65-F5344CB8AC3E}">
        <p14:creationId xmlns:p14="http://schemas.microsoft.com/office/powerpoint/2010/main" val="118758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</a:t>
            </a:r>
            <a:r>
              <a:rPr lang="en-PH" sz="5000" b="1" dirty="0"/>
              <a:t>hat is Natural Language Processing?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2" y="1262454"/>
            <a:ext cx="11169251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dirty="0">
              <a:solidFill>
                <a:srgbClr val="00B050"/>
              </a:solidFill>
              <a:latin typeface="Calibri (Body)"/>
            </a:endParaRPr>
          </a:p>
          <a:p>
            <a:pPr algn="l"/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Natural Language Processing, or NLP </a:t>
            </a:r>
            <a:r>
              <a:rPr lang="en-US" sz="2400" dirty="0">
                <a:latin typeface="Calibri (Body)"/>
              </a:rPr>
              <a:t>for short, focuses on analyzing text and speech data.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50B4A-1E4F-AE36-1023-DEB8E5660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80" y="2301191"/>
            <a:ext cx="4117227" cy="34769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7557B2-121E-2833-5570-11AB92045C9B}"/>
              </a:ext>
            </a:extLst>
          </p:cNvPr>
          <p:cNvSpPr txBox="1"/>
          <p:nvPr/>
        </p:nvSpPr>
        <p:spPr>
          <a:xfrm>
            <a:off x="511372" y="2369831"/>
            <a:ext cx="61095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This can range from: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 (Body)"/>
              </a:rPr>
              <a:t>Simple recognition (what words are in the given text/speech)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 (Body)"/>
              </a:rPr>
              <a:t>Sentiment analysis (was a review positive or negative)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 (Body)"/>
              </a:rPr>
              <a:t>Text generation (Writing a song or lyrics from scratch).</a:t>
            </a:r>
          </a:p>
        </p:txBody>
      </p:sp>
    </p:spTree>
    <p:extLst>
      <p:ext uri="{BB962C8B-B14F-4D97-AF65-F5344CB8AC3E}">
        <p14:creationId xmlns:p14="http://schemas.microsoft.com/office/powerpoint/2010/main" val="219162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1" y="1326207"/>
            <a:ext cx="111692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I like hot chocolate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[4, 2, 5, 6, 0, 0, 0, 0, 0, 0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	0, 0, 0, 0, 0, 0, 0, 0, 0, 0]</a:t>
            </a:r>
          </a:p>
          <a:p>
            <a:pPr algn="l"/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D352-3959-FE9B-D8F0-0C27AB9A2153}"/>
              </a:ext>
            </a:extLst>
          </p:cNvPr>
          <p:cNvSpPr txBox="1"/>
          <p:nvPr/>
        </p:nvSpPr>
        <p:spPr>
          <a:xfrm>
            <a:off x="309696" y="3337046"/>
            <a:ext cx="115725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My dogs and my hedgehog like kibble but my squirrel prefers grapes and my chickens like ice cream, preferably vanilla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[1, 7, 3, 1, 8, 2, 9, 10, 1, 11,</a:t>
            </a: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 12, 13, 3, 1, 14, 2, 15, 16, 17, 18]</a:t>
            </a:r>
          </a:p>
        </p:txBody>
      </p:sp>
    </p:spTree>
    <p:extLst>
      <p:ext uri="{BB962C8B-B14F-4D97-AF65-F5344CB8AC3E}">
        <p14:creationId xmlns:p14="http://schemas.microsoft.com/office/powerpoint/2010/main" val="71760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Truncate Sequences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AE958-4620-5100-8FBE-CD278384AC6E}"/>
              </a:ext>
            </a:extLst>
          </p:cNvPr>
          <p:cNvSpPr txBox="1"/>
          <p:nvPr/>
        </p:nvSpPr>
        <p:spPr>
          <a:xfrm>
            <a:off x="511374" y="2092795"/>
            <a:ext cx="111692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I like hot chocolate</a:t>
            </a:r>
          </a:p>
          <a:p>
            <a:pPr algn="l"/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[4, 2, 5, 6, 0, 0, 0, 0, 0, 0]</a:t>
            </a:r>
          </a:p>
          <a:p>
            <a:pPr algn="l"/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3D352-3959-FE9B-D8F0-0C27AB9A2153}"/>
              </a:ext>
            </a:extLst>
          </p:cNvPr>
          <p:cNvSpPr txBox="1"/>
          <p:nvPr/>
        </p:nvSpPr>
        <p:spPr>
          <a:xfrm>
            <a:off x="309700" y="4054676"/>
            <a:ext cx="115725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Consolas" panose="020B0609020204030204" pitchFamily="49" charset="0"/>
              </a:rPr>
              <a:t>My dogs and my hedgehog like kibble but my squirrel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800" dirty="0">
              <a:latin typeface="Consolas" panose="020B0609020204030204" pitchFamily="49" charset="0"/>
            </a:endParaRPr>
          </a:p>
          <a:p>
            <a:pPr algn="l"/>
            <a:r>
              <a:rPr lang="en-US" sz="2800" dirty="0">
                <a:latin typeface="Consolas" panose="020B0609020204030204" pitchFamily="49" charset="0"/>
              </a:rPr>
              <a:t>  [1, 7, 3, 1, 8, 2, 9, 10, 1, 11]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75087-7868-C11C-631D-EB38F37A42B6}"/>
              </a:ext>
            </a:extLst>
          </p:cNvPr>
          <p:cNvSpPr txBox="1"/>
          <p:nvPr/>
        </p:nvSpPr>
        <p:spPr>
          <a:xfrm>
            <a:off x="612210" y="1485131"/>
            <a:ext cx="11169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We can also </a:t>
            </a:r>
            <a:r>
              <a:rPr lang="en-US" sz="2400" b="1" dirty="0">
                <a:solidFill>
                  <a:srgbClr val="00B050"/>
                </a:solidFill>
              </a:rPr>
              <a:t>truncate</a:t>
            </a:r>
            <a:r>
              <a:rPr lang="en-US" sz="2400" dirty="0"/>
              <a:t> sentences to both have 10 items. </a:t>
            </a:r>
          </a:p>
        </p:txBody>
      </p:sp>
    </p:spTree>
    <p:extLst>
      <p:ext uri="{BB962C8B-B14F-4D97-AF65-F5344CB8AC3E}">
        <p14:creationId xmlns:p14="http://schemas.microsoft.com/office/powerpoint/2010/main" val="800344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F2BD4-FBB1-1EB9-FDB4-0D2129FE0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26" y="1054971"/>
            <a:ext cx="10752944" cy="48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53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712E2-24A5-C714-F3AB-BA0CD0CBE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43" y="1054971"/>
            <a:ext cx="10953509" cy="49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95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6334C4-8451-76C8-4394-38F23B3FA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99" y="1054971"/>
            <a:ext cx="10977797" cy="49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5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Padding and Truncating Options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3902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By default, </a:t>
            </a:r>
            <a:r>
              <a:rPr lang="en-US" sz="2800" dirty="0" err="1">
                <a:latin typeface="Consolas" panose="020B0609020204030204" pitchFamily="49" charset="0"/>
              </a:rPr>
              <a:t>pad_sequences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latin typeface="Calibri (Body)"/>
              </a:rPr>
              <a:t>pads to the longest sequence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Specify </a:t>
            </a:r>
            <a:r>
              <a:rPr lang="en-US" sz="2800" dirty="0" err="1">
                <a:latin typeface="Consolas" panose="020B0609020204030204" pitchFamily="49" charset="0"/>
              </a:rPr>
              <a:t>maxlen</a:t>
            </a:r>
            <a:r>
              <a:rPr lang="en-US" sz="2800" dirty="0">
                <a:latin typeface="Calibri (Body)"/>
              </a:rPr>
              <a:t> to set the length of the sequences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By default, sequences are padded or truncated from the start of the sequence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Specify </a:t>
            </a:r>
            <a:r>
              <a:rPr lang="en-US" sz="2800" dirty="0">
                <a:latin typeface="Consolas" panose="020B0609020204030204" pitchFamily="49" charset="0"/>
              </a:rPr>
              <a:t>padding=‘post’ </a:t>
            </a:r>
            <a:r>
              <a:rPr lang="en-US" sz="2800" dirty="0">
                <a:latin typeface="Calibri (Body)"/>
              </a:rPr>
              <a:t>to pad from the end of the sequence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 (Body)"/>
              </a:rPr>
              <a:t>Specify </a:t>
            </a:r>
            <a:r>
              <a:rPr lang="en-US" sz="2800" dirty="0">
                <a:latin typeface="Consolas" panose="020B0609020204030204" pitchFamily="49" charset="0"/>
              </a:rPr>
              <a:t>truncating=‘post’ </a:t>
            </a:r>
            <a:r>
              <a:rPr lang="en-US" sz="2800" dirty="0">
                <a:latin typeface="Calibri (Body)"/>
              </a:rPr>
              <a:t>to truncate from the end of the sequence</a:t>
            </a:r>
          </a:p>
        </p:txBody>
      </p:sp>
    </p:spTree>
    <p:extLst>
      <p:ext uri="{BB962C8B-B14F-4D97-AF65-F5344CB8AC3E}">
        <p14:creationId xmlns:p14="http://schemas.microsoft.com/office/powerpoint/2010/main" val="357358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marL="171450" indent="-171450" algn="r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Summary: Prepare </a:t>
            </a:r>
            <a:r>
              <a:rPr lang="en-US" sz="5000" b="1"/>
              <a:t>the data</a:t>
            </a:r>
            <a:endParaRPr lang="en-US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CDBA3-4408-A6B5-1AD4-FE8217DC1F97}"/>
              </a:ext>
            </a:extLst>
          </p:cNvPr>
          <p:cNvSpPr txBox="1"/>
          <p:nvPr/>
        </p:nvSpPr>
        <p:spPr>
          <a:xfrm>
            <a:off x="511372" y="1431288"/>
            <a:ext cx="11169251" cy="4284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Create the tokenizer</a:t>
            </a:r>
          </a:p>
          <a:p>
            <a:pPr algn="l">
              <a:lnSpc>
                <a:spcPct val="150000"/>
              </a:lnSpc>
            </a:pPr>
            <a:r>
              <a:rPr lang="en-US" sz="2300" dirty="0">
                <a:latin typeface="Consolas" panose="020B0609020204030204" pitchFamily="49" charset="0"/>
              </a:rPr>
              <a:t>	tokenizer = Tokenizer(</a:t>
            </a:r>
            <a:r>
              <a:rPr lang="en-US" sz="2300" dirty="0" err="1">
                <a:latin typeface="Consolas" panose="020B0609020204030204" pitchFamily="49" charset="0"/>
              </a:rPr>
              <a:t>num_words</a:t>
            </a:r>
            <a:r>
              <a:rPr lang="en-US" sz="2300" dirty="0">
                <a:latin typeface="Consolas" panose="020B0609020204030204" pitchFamily="49" charset="0"/>
              </a:rPr>
              <a:t>=100,oov_token=“OOV”)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Tokenize the words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latin typeface="Consolas" panose="020B0609020204030204" pitchFamily="49" charset="0"/>
              </a:rPr>
              <a:t>	</a:t>
            </a:r>
            <a:r>
              <a:rPr lang="en-US" sz="2300" dirty="0" err="1">
                <a:latin typeface="Consolas" panose="020B0609020204030204" pitchFamily="49" charset="0"/>
              </a:rPr>
              <a:t>tokenizer.fit_on_texts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text_input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  <a:endParaRPr lang="en-US" sz="23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Create sequences for the sentences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latin typeface="Consolas" panose="020B0609020204030204" pitchFamily="49" charset="0"/>
              </a:rPr>
              <a:t>	</a:t>
            </a:r>
            <a:r>
              <a:rPr lang="en-US" sz="2300" dirty="0" err="1">
                <a:latin typeface="Consolas" panose="020B0609020204030204" pitchFamily="49" charset="0"/>
              </a:rPr>
              <a:t>tokenizer.text_to_sequences</a:t>
            </a:r>
            <a:r>
              <a:rPr lang="en-US" sz="2300" dirty="0">
                <a:latin typeface="Consolas" panose="020B0609020204030204" pitchFamily="49" charset="0"/>
              </a:rPr>
              <a:t>(</a:t>
            </a:r>
            <a:r>
              <a:rPr lang="en-US" sz="2300" dirty="0" err="1">
                <a:latin typeface="Consolas" panose="020B0609020204030204" pitchFamily="49" charset="0"/>
              </a:rPr>
              <a:t>text_input</a:t>
            </a:r>
            <a:r>
              <a:rPr lang="en-US" sz="2300" dirty="0">
                <a:latin typeface="Consolas" panose="020B0609020204030204" pitchFamily="49" charset="0"/>
              </a:rPr>
              <a:t>)</a:t>
            </a:r>
            <a:endParaRPr lang="en-US" sz="23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Calibri (Body)"/>
              </a:rPr>
              <a:t>Make the sentences all the same length</a:t>
            </a:r>
          </a:p>
          <a:p>
            <a:pPr algn="l">
              <a:lnSpc>
                <a:spcPct val="150000"/>
              </a:lnSpc>
            </a:pPr>
            <a:r>
              <a:rPr lang="en-US" sz="2300" dirty="0">
                <a:latin typeface="Calibri (Body)"/>
              </a:rPr>
              <a:t>	</a:t>
            </a:r>
            <a:r>
              <a:rPr lang="en-US" sz="2300" dirty="0" err="1">
                <a:latin typeface="Consolas" panose="020B0609020204030204" pitchFamily="49" charset="0"/>
              </a:rPr>
              <a:t>pad_sequences</a:t>
            </a:r>
            <a:r>
              <a:rPr lang="en-US" sz="2300" dirty="0">
                <a:latin typeface="Consolas" panose="020B0609020204030204" pitchFamily="49" charset="0"/>
              </a:rPr>
              <a:t>(sequences, </a:t>
            </a:r>
            <a:r>
              <a:rPr lang="en-US" sz="2300" dirty="0" err="1">
                <a:latin typeface="Consolas" panose="020B0609020204030204" pitchFamily="49" charset="0"/>
              </a:rPr>
              <a:t>maxlen</a:t>
            </a:r>
            <a:r>
              <a:rPr lang="en-US" sz="2300" dirty="0">
                <a:latin typeface="Consolas" panose="020B0609020204030204" pitchFamily="49" charset="0"/>
              </a:rPr>
              <a:t>=50)</a:t>
            </a:r>
            <a:endParaRPr lang="en-US" sz="23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16089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17" name="Picture 16" descr="A group of yellow smileys with different colors&#10;&#10;Description automatically generated">
            <a:extLst>
              <a:ext uri="{FF2B5EF4-FFF2-40B4-BE49-F238E27FC236}">
                <a16:creationId xmlns:a16="http://schemas.microsoft.com/office/drawing/2014/main" id="{830D802A-917B-756C-7A58-535677E94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37" y="1383152"/>
            <a:ext cx="6285525" cy="2548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382226" y="4289390"/>
            <a:ext cx="34275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76284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1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170300" y="4581777"/>
            <a:ext cx="38513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Machine Translation</a:t>
            </a:r>
          </a:p>
        </p:txBody>
      </p:sp>
      <p:pic>
        <p:nvPicPr>
          <p:cNvPr id="2" name="Picture 1" descr="A group of colorful circles and dots with different languages&#10;&#10;Description automatically generated with medium confidence">
            <a:extLst>
              <a:ext uri="{FF2B5EF4-FFF2-40B4-BE49-F238E27FC236}">
                <a16:creationId xmlns:a16="http://schemas.microsoft.com/office/drawing/2014/main" id="{CF5DCA2F-A26E-9CF9-E72D-EF6E27569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61" y="1546275"/>
            <a:ext cx="6136673" cy="258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9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1" y="304974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747778" y="4874165"/>
            <a:ext cx="2696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Voice Assistant</a:t>
            </a:r>
          </a:p>
        </p:txBody>
      </p:sp>
      <p:pic>
        <p:nvPicPr>
          <p:cNvPr id="8" name="Picture 7" descr="A colorful circle with dots and lines&#10;&#10;Description automatically generated">
            <a:extLst>
              <a:ext uri="{FF2B5EF4-FFF2-40B4-BE49-F238E27FC236}">
                <a16:creationId xmlns:a16="http://schemas.microsoft.com/office/drawing/2014/main" id="{D32061E9-E80A-7BBD-1748-E1D759CC8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263" y="1242298"/>
            <a:ext cx="4321466" cy="32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1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Why NLP is important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AAEF9-C59F-1F24-43FC-8A37426B0F2F}"/>
              </a:ext>
            </a:extLst>
          </p:cNvPr>
          <p:cNvSpPr txBox="1"/>
          <p:nvPr/>
        </p:nvSpPr>
        <p:spPr>
          <a:xfrm>
            <a:off x="4747778" y="4874165"/>
            <a:ext cx="2696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latin typeface="Calibri (Body)"/>
              </a:rPr>
              <a:t>Smart Speaker</a:t>
            </a:r>
          </a:p>
        </p:txBody>
      </p:sp>
      <p:pic>
        <p:nvPicPr>
          <p:cNvPr id="3" name="Picture 2" descr="A white speaker with a sound wave&#10;&#10;Description automatically generated">
            <a:extLst>
              <a:ext uri="{FF2B5EF4-FFF2-40B4-BE49-F238E27FC236}">
                <a16:creationId xmlns:a16="http://schemas.microsoft.com/office/drawing/2014/main" id="{AC873DD7-775B-FC23-EC8F-EFA157ABC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96" y="1207794"/>
            <a:ext cx="6553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265030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Sentiment Example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7090B1FF-9EBC-BD34-1358-077BD8771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67" y="1492548"/>
            <a:ext cx="110394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3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Tokenizing Text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349327" y="1342663"/>
            <a:ext cx="11169251" cy="44644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Neural networks utilize numbers as their inputs, so we need to convert our input text into numbers. 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b="1" dirty="0">
                <a:solidFill>
                  <a:srgbClr val="00B050"/>
                </a:solidFill>
                <a:latin typeface="Calibri (Body)"/>
              </a:rPr>
              <a:t>Tokenization</a:t>
            </a:r>
            <a:r>
              <a:rPr lang="en-US" sz="2400" dirty="0">
                <a:latin typeface="Calibri (Body)"/>
              </a:rPr>
              <a:t> is the process of assigning numbers to our inputs.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A5651-924B-7CAE-7CA7-05FC8080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12" y="3109556"/>
            <a:ext cx="8204172" cy="28328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379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4323</TotalTime>
  <Words>1162</Words>
  <Application>Microsoft Office PowerPoint</Application>
  <PresentationFormat>Widescreen</PresentationFormat>
  <Paragraphs>215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(Body)</vt:lpstr>
      <vt:lpstr>Calibri Light</vt:lpstr>
      <vt:lpstr>Consolas</vt:lpstr>
      <vt:lpstr>Wingdings</vt:lpstr>
      <vt:lpstr>Office Theme</vt:lpstr>
      <vt:lpstr>Introduction to Natural Language Processing</vt:lpstr>
      <vt:lpstr>Outline</vt:lpstr>
      <vt:lpstr>What is Natural Language Processing?</vt:lpstr>
      <vt:lpstr>Why NLP is important</vt:lpstr>
      <vt:lpstr>Why NLP is important</vt:lpstr>
      <vt:lpstr>Why NLP is important</vt:lpstr>
      <vt:lpstr>Why NLP is important</vt:lpstr>
      <vt:lpstr>Sentiment Example</vt:lpstr>
      <vt:lpstr>Tokenizing Text</vt:lpstr>
      <vt:lpstr>Turning Text into Numbers</vt:lpstr>
      <vt:lpstr>Turning Text into Numbers</vt:lpstr>
      <vt:lpstr>Turning Text into Numbers</vt:lpstr>
      <vt:lpstr>Turning Text into Numbers</vt:lpstr>
      <vt:lpstr>Turning Words into Numbers</vt:lpstr>
      <vt:lpstr>Tokening text</vt:lpstr>
      <vt:lpstr>Tokening text</vt:lpstr>
      <vt:lpstr>Word Index</vt:lpstr>
      <vt:lpstr>Word Sequence Matters</vt:lpstr>
      <vt:lpstr>Word Sequence Matters</vt:lpstr>
      <vt:lpstr>Turn sentences into sequences</vt:lpstr>
      <vt:lpstr>OOV token</vt:lpstr>
      <vt:lpstr>OOV token</vt:lpstr>
      <vt:lpstr>Checking the word index</vt:lpstr>
      <vt:lpstr>Sequence a new sentence</vt:lpstr>
      <vt:lpstr>Why do we need an OOV?</vt:lpstr>
      <vt:lpstr>Preparing data</vt:lpstr>
      <vt:lpstr>Pad Sequences</vt:lpstr>
      <vt:lpstr>Pad Sequences</vt:lpstr>
      <vt:lpstr>Pad Sequences</vt:lpstr>
      <vt:lpstr>Pad Sequences</vt:lpstr>
      <vt:lpstr>Truncate Sequences</vt:lpstr>
      <vt:lpstr>Example</vt:lpstr>
      <vt:lpstr>Example</vt:lpstr>
      <vt:lpstr>Example</vt:lpstr>
      <vt:lpstr>Padding and Truncating Options</vt:lpstr>
      <vt:lpstr>Summary: Prepare the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721</cp:revision>
  <dcterms:created xsi:type="dcterms:W3CDTF">2022-05-11T03:47:05Z</dcterms:created>
  <dcterms:modified xsi:type="dcterms:W3CDTF">2024-05-21T21:53:07Z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